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20"/>
  </p:notesMasterIdLst>
  <p:sldIdLst>
    <p:sldId id="256" r:id="rId2"/>
    <p:sldId id="296" r:id="rId3"/>
    <p:sldId id="299" r:id="rId4"/>
    <p:sldId id="298" r:id="rId5"/>
    <p:sldId id="294" r:id="rId6"/>
    <p:sldId id="295" r:id="rId7"/>
    <p:sldId id="328" r:id="rId8"/>
    <p:sldId id="329" r:id="rId9"/>
    <p:sldId id="315" r:id="rId10"/>
    <p:sldId id="312" r:id="rId11"/>
    <p:sldId id="319" r:id="rId12"/>
    <p:sldId id="316" r:id="rId13"/>
    <p:sldId id="343" r:id="rId14"/>
    <p:sldId id="334" r:id="rId15"/>
    <p:sldId id="304" r:id="rId16"/>
    <p:sldId id="342" r:id="rId17"/>
    <p:sldId id="311"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235"/>
    <p:restoredTop sz="80637"/>
  </p:normalViewPr>
  <p:slideViewPr>
    <p:cSldViewPr snapToGrid="0" snapToObjects="1">
      <p:cViewPr varScale="1">
        <p:scale>
          <a:sx n="74" d="100"/>
          <a:sy n="74" d="100"/>
        </p:scale>
        <p:origin x="32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B73EF-A206-5345-96C0-76F00E4759BB}" type="datetimeFigureOut">
              <a:rPr lang="en-US" smtClean="0"/>
              <a:t>7/11/20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2DA09-75E4-904F-BC3F-13460C4F8361}" type="slidenum">
              <a:rPr lang="en-US" smtClean="0"/>
              <a:t>‹#›</a:t>
            </a:fld>
            <a:endParaRPr lang="en-US"/>
          </a:p>
        </p:txBody>
      </p:sp>
    </p:spTree>
    <p:extLst>
      <p:ext uri="{BB962C8B-B14F-4D97-AF65-F5344CB8AC3E}">
        <p14:creationId xmlns:p14="http://schemas.microsoft.com/office/powerpoint/2010/main" val="304302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1</a:t>
            </a:fld>
            <a:endParaRPr lang="en-US"/>
          </a:p>
        </p:txBody>
      </p:sp>
    </p:spTree>
    <p:extLst>
      <p:ext uri="{BB962C8B-B14F-4D97-AF65-F5344CB8AC3E}">
        <p14:creationId xmlns:p14="http://schemas.microsoft.com/office/powerpoint/2010/main" val="1167069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I guess the main question to ask in finding consciousness empirically, is to question, Where is the mind? I assume that we all agree to some level that it is in the brain somewhere, maybe, or at least that the brain affects it somehow, because I named the title of this course “Neuroscience of consciousness” and you all bought into it and came here. Apparently our ancestors way back in 8000BCE had that suspicion too, that the mind resides in the brain/head.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does it mean for the mind to reside/be located in the brain? This leads us to think about what exactly the relationship is between the mind and the body.</a:t>
            </a:r>
          </a:p>
        </p:txBody>
      </p:sp>
      <p:sp>
        <p:nvSpPr>
          <p:cNvPr id="4" name="Slide Number Placeholder 3"/>
          <p:cNvSpPr>
            <a:spLocks noGrp="1"/>
          </p:cNvSpPr>
          <p:nvPr>
            <p:ph type="sldNum" sz="quarter" idx="5"/>
          </p:nvPr>
        </p:nvSpPr>
        <p:spPr/>
        <p:txBody>
          <a:bodyPr/>
          <a:lstStyle/>
          <a:p>
            <a:fld id="{3D62DA09-75E4-904F-BC3F-13460C4F8361}" type="slidenum">
              <a:rPr lang="en-US" smtClean="0"/>
              <a:t>14</a:t>
            </a:fld>
            <a:endParaRPr lang="en-US"/>
          </a:p>
        </p:txBody>
      </p:sp>
    </p:spTree>
    <p:extLst>
      <p:ext uri="{BB962C8B-B14F-4D97-AF65-F5344CB8AC3E}">
        <p14:creationId xmlns:p14="http://schemas.microsoft.com/office/powerpoint/2010/main" val="227389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padlet.com</a:t>
            </a:r>
            <a:r>
              <a:rPr lang="en-US" dirty="0"/>
              <a:t>/</a:t>
            </a:r>
            <a:r>
              <a:rPr lang="en-US" dirty="0" err="1"/>
              <a:t>youngzielee</a:t>
            </a:r>
            <a:r>
              <a:rPr lang="en-US" dirty="0"/>
              <a:t>/xa3bcb64ap20cgsn</a:t>
            </a:r>
          </a:p>
          <a:p>
            <a:endParaRPr lang="en-US" dirty="0"/>
          </a:p>
          <a:p>
            <a:r>
              <a:rPr lang="en-US" sz="1200" dirty="0"/>
              <a:t>What are some properties or characteristics of the mind?</a:t>
            </a:r>
          </a:p>
          <a:p>
            <a:r>
              <a:rPr lang="en-US" sz="1200" dirty="0"/>
              <a:t>What are some properties or characteristics of the body?</a:t>
            </a:r>
          </a:p>
          <a:p>
            <a:r>
              <a:rPr lang="en-US" sz="1200" dirty="0"/>
              <a:t>What are some activities you do with each of them?</a:t>
            </a:r>
          </a:p>
          <a:p>
            <a:r>
              <a:rPr lang="en-US" sz="1200" dirty="0"/>
              <a:t>What are some examples of the mind and body interacting/influencing one another?</a:t>
            </a:r>
          </a:p>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15</a:t>
            </a:fld>
            <a:endParaRPr lang="en-US"/>
          </a:p>
        </p:txBody>
      </p:sp>
    </p:spTree>
    <p:extLst>
      <p:ext uri="{BB962C8B-B14F-4D97-AF65-F5344CB8AC3E}">
        <p14:creationId xmlns:p14="http://schemas.microsoft.com/office/powerpoint/2010/main" val="418402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D62DA09-75E4-904F-BC3F-13460C4F8361}" type="slidenum">
              <a:rPr lang="en-US" smtClean="0"/>
              <a:t>16</a:t>
            </a:fld>
            <a:endParaRPr lang="en-US"/>
          </a:p>
        </p:txBody>
      </p:sp>
    </p:spTree>
    <p:extLst>
      <p:ext uri="{BB962C8B-B14F-4D97-AF65-F5344CB8AC3E}">
        <p14:creationId xmlns:p14="http://schemas.microsoft.com/office/powerpoint/2010/main" val="262204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17</a:t>
            </a:fld>
            <a:endParaRPr lang="en-US"/>
          </a:p>
        </p:txBody>
      </p:sp>
    </p:spTree>
    <p:extLst>
      <p:ext uri="{BB962C8B-B14F-4D97-AF65-F5344CB8AC3E}">
        <p14:creationId xmlns:p14="http://schemas.microsoft.com/office/powerpoint/2010/main" val="244854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2</a:t>
            </a:fld>
            <a:endParaRPr lang="en-US"/>
          </a:p>
        </p:txBody>
      </p:sp>
    </p:spTree>
    <p:extLst>
      <p:ext uri="{BB962C8B-B14F-4D97-AF65-F5344CB8AC3E}">
        <p14:creationId xmlns:p14="http://schemas.microsoft.com/office/powerpoint/2010/main" val="47720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where you would draw the line between conscious vs. unconscious things in this spectrum.</a:t>
            </a:r>
          </a:p>
          <a:p>
            <a:r>
              <a:rPr lang="en-US" dirty="0"/>
              <a:t>(You can also shift around the order of items in this spectrum as well)</a:t>
            </a:r>
          </a:p>
        </p:txBody>
      </p:sp>
      <p:sp>
        <p:nvSpPr>
          <p:cNvPr id="4" name="Slide Number Placeholder 3"/>
          <p:cNvSpPr>
            <a:spLocks noGrp="1"/>
          </p:cNvSpPr>
          <p:nvPr>
            <p:ph type="sldNum" sz="quarter" idx="5"/>
          </p:nvPr>
        </p:nvSpPr>
        <p:spPr/>
        <p:txBody>
          <a:bodyPr/>
          <a:lstStyle/>
          <a:p>
            <a:fld id="{3D62DA09-75E4-904F-BC3F-13460C4F8361}" type="slidenum">
              <a:rPr lang="en-US" smtClean="0"/>
              <a:t>4</a:t>
            </a:fld>
            <a:endParaRPr lang="en-US"/>
          </a:p>
        </p:txBody>
      </p:sp>
    </p:spTree>
    <p:extLst>
      <p:ext uri="{BB962C8B-B14F-4D97-AF65-F5344CB8AC3E}">
        <p14:creationId xmlns:p14="http://schemas.microsoft.com/office/powerpoint/2010/main" val="1582148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D62DA09-75E4-904F-BC3F-13460C4F8361}" type="slidenum">
              <a:rPr lang="en-US" smtClean="0"/>
              <a:t>5</a:t>
            </a:fld>
            <a:endParaRPr lang="en-US"/>
          </a:p>
        </p:txBody>
      </p:sp>
    </p:spTree>
    <p:extLst>
      <p:ext uri="{BB962C8B-B14F-4D97-AF65-F5344CB8AC3E}">
        <p14:creationId xmlns:p14="http://schemas.microsoft.com/office/powerpoint/2010/main" val="1123585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anyone like to add anything?</a:t>
            </a:r>
          </a:p>
        </p:txBody>
      </p:sp>
      <p:sp>
        <p:nvSpPr>
          <p:cNvPr id="4" name="Slide Number Placeholder 3"/>
          <p:cNvSpPr>
            <a:spLocks noGrp="1"/>
          </p:cNvSpPr>
          <p:nvPr>
            <p:ph type="sldNum" sz="quarter" idx="5"/>
          </p:nvPr>
        </p:nvSpPr>
        <p:spPr/>
        <p:txBody>
          <a:bodyPr/>
          <a:lstStyle/>
          <a:p>
            <a:fld id="{3D62DA09-75E4-904F-BC3F-13460C4F8361}" type="slidenum">
              <a:rPr lang="en-US" smtClean="0"/>
              <a:t>7</a:t>
            </a:fld>
            <a:endParaRPr lang="en-US"/>
          </a:p>
        </p:txBody>
      </p:sp>
    </p:spTree>
    <p:extLst>
      <p:ext uri="{BB962C8B-B14F-4D97-AF65-F5344CB8AC3E}">
        <p14:creationId xmlns:p14="http://schemas.microsoft.com/office/powerpoint/2010/main" val="154878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Would anyone like to add anything?</a:t>
            </a:r>
          </a:p>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8</a:t>
            </a:fld>
            <a:endParaRPr lang="en-US"/>
          </a:p>
        </p:txBody>
      </p:sp>
    </p:spTree>
    <p:extLst>
      <p:ext uri="{BB962C8B-B14F-4D97-AF65-F5344CB8AC3E}">
        <p14:creationId xmlns:p14="http://schemas.microsoft.com/office/powerpoint/2010/main" val="296502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two lines of research in generic consciousness:</a:t>
            </a:r>
          </a:p>
          <a:p>
            <a:r>
              <a:rPr lang="en-US" sz="1200" kern="1200" dirty="0">
                <a:solidFill>
                  <a:schemeClr val="tx1"/>
                </a:solidFill>
                <a:effectLst/>
                <a:latin typeface="+mn-lt"/>
                <a:ea typeface="+mn-ea"/>
                <a:cs typeface="+mn-cs"/>
              </a:rPr>
              <a:t>Generic consciousness is an all-or-nothing characteristic that an organism can have. This is what we want to evaluate in order to decide how to treat the organism. But this can also be applied to individual mental states.</a:t>
            </a:r>
          </a:p>
          <a:p>
            <a:r>
              <a:rPr lang="en-US" sz="1200" kern="1200" dirty="0">
                <a:solidFill>
                  <a:schemeClr val="tx1"/>
                </a:solidFill>
                <a:effectLst/>
                <a:latin typeface="+mn-lt"/>
                <a:ea typeface="+mn-ea"/>
                <a:cs typeface="+mn-cs"/>
              </a:rPr>
              <a:t>The question regarding generic consciousness is, what conditions of the nervous system are necessary to make a mental state conscious?</a:t>
            </a:r>
          </a:p>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10</a:t>
            </a:fld>
            <a:endParaRPr lang="en-US"/>
          </a:p>
        </p:txBody>
      </p:sp>
    </p:spTree>
    <p:extLst>
      <p:ext uri="{BB962C8B-B14F-4D97-AF65-F5344CB8AC3E}">
        <p14:creationId xmlns:p14="http://schemas.microsoft.com/office/powerpoint/2010/main" val="2097124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song “Zombie blues” linked above is sung by the philosopher David Chalmers, who has written a lot about phenomenal consciousness. He’s not that good at singing and it can be rather painful to listen, but the lyrics are relevant; ”zombies” that look like us and behave exactly like us but without any phenomenal consciousness (subjective experience) is conceivable. This generates problems when we try to decide whether we think that other beings are conscious like us.</a:t>
            </a:r>
          </a:p>
        </p:txBody>
      </p:sp>
      <p:sp>
        <p:nvSpPr>
          <p:cNvPr id="4" name="Slide Number Placeholder 3"/>
          <p:cNvSpPr>
            <a:spLocks noGrp="1"/>
          </p:cNvSpPr>
          <p:nvPr>
            <p:ph type="sldNum" sz="quarter" idx="5"/>
          </p:nvPr>
        </p:nvSpPr>
        <p:spPr/>
        <p:txBody>
          <a:bodyPr/>
          <a:lstStyle/>
          <a:p>
            <a:fld id="{3D62DA09-75E4-904F-BC3F-13460C4F8361}" type="slidenum">
              <a:rPr lang="en-US" smtClean="0"/>
              <a:t>11</a:t>
            </a:fld>
            <a:endParaRPr lang="en-US"/>
          </a:p>
        </p:txBody>
      </p:sp>
    </p:spTree>
    <p:extLst>
      <p:ext uri="{BB962C8B-B14F-4D97-AF65-F5344CB8AC3E}">
        <p14:creationId xmlns:p14="http://schemas.microsoft.com/office/powerpoint/2010/main" val="116166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Here is a brief video of the man who experiences complete blindness because his visual cortex in both hemispheres has been damaged.(Visual cortex is where visual information is processed. His eyes and everything else in the brain is intact.) The man feels blind, in that he does not have any phenomenal consciousness, or subjective experience, of seeing at all. The researchers (including Dr. </a:t>
            </a:r>
            <a:r>
              <a:rPr lang="en-US" sz="1200" b="0" i="0" kern="1200" dirty="0" err="1">
                <a:solidFill>
                  <a:schemeClr val="tx1"/>
                </a:solidFill>
                <a:effectLst/>
                <a:latin typeface="+mn-lt"/>
                <a:ea typeface="+mn-ea"/>
                <a:cs typeface="+mn-cs"/>
              </a:rPr>
              <a:t>Weiskrantz</a:t>
            </a:r>
            <a:r>
              <a:rPr lang="en-US" sz="1200" b="0" i="0" kern="1200" dirty="0">
                <a:solidFill>
                  <a:schemeClr val="tx1"/>
                </a:solidFill>
                <a:effectLst/>
                <a:latin typeface="+mn-lt"/>
                <a:ea typeface="+mn-ea"/>
                <a:cs typeface="+mn-cs"/>
              </a:rPr>
              <a:t>, mentioned above) set up an obstacle course for the man (whose face is blurred to protect his privacy). Watch how well he moves through the objects without help. The man behind him is just there as a safety precaution. Although he does not have phenomenal consciousness of the obstacles, he still has access to the information about where they are, so he is able to dodge them. This phenomenon is called “blindsight”.</a:t>
            </a:r>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12</a:t>
            </a:fld>
            <a:endParaRPr lang="en-US"/>
          </a:p>
        </p:txBody>
      </p:sp>
    </p:spTree>
    <p:extLst>
      <p:ext uri="{BB962C8B-B14F-4D97-AF65-F5344CB8AC3E}">
        <p14:creationId xmlns:p14="http://schemas.microsoft.com/office/powerpoint/2010/main" val="122614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3188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6554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6012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722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52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131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160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488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4831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63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90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7/11/20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29847799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8" r:id="rId6"/>
    <p:sldLayoutId id="2147483713" r:id="rId7"/>
    <p:sldLayoutId id="2147483714" r:id="rId8"/>
    <p:sldLayoutId id="2147483715" r:id="rId9"/>
    <p:sldLayoutId id="2147483717" r:id="rId10"/>
    <p:sldLayoutId id="214748371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publicdomainpictures.net/en/view-image.php?image=100777&amp;picture=chalkboard-or-blackboard"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yS4VFh3xOU"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ACkxe_5Ubq8?feature=oembed" TargetMode="External"/><Relationship Id="rId5" Type="http://schemas.openxmlformats.org/officeDocument/2006/relationships/image" Target="../media/image6.tiff"/><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adlet.com/youngzielee/xa3bcb64ap20cgs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sp.mit.edu/download/e92616b5-5d67-4b2d-ba12-03ba834ec566/S14132_Tim%20Crane%20--%20Mind-Body%20Problem%20Intro.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hyperlink" Target="https://plato.stanford.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49D6CD-912C-4247-93B9-D64D4BD60DFF}"/>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0" y="0"/>
            <a:ext cx="12188952" cy="6857990"/>
          </a:xfrm>
          <a:prstGeom prst="rect">
            <a:avLst/>
          </a:prstGeom>
        </p:spPr>
      </p:pic>
      <p:sp>
        <p:nvSpPr>
          <p:cNvPr id="2" name="Title 1">
            <a:extLst>
              <a:ext uri="{FF2B5EF4-FFF2-40B4-BE49-F238E27FC236}">
                <a16:creationId xmlns:a16="http://schemas.microsoft.com/office/drawing/2014/main" id="{3E5C88B9-B732-D146-96ED-1FFE95ED32C6}"/>
              </a:ext>
            </a:extLst>
          </p:cNvPr>
          <p:cNvSpPr>
            <a:spLocks noGrp="1"/>
          </p:cNvSpPr>
          <p:nvPr>
            <p:ph type="ctrTitle"/>
          </p:nvPr>
        </p:nvSpPr>
        <p:spPr>
          <a:xfrm>
            <a:off x="1178814" y="1603264"/>
            <a:ext cx="9831324" cy="3063240"/>
          </a:xfrm>
        </p:spPr>
        <p:txBody>
          <a:bodyPr>
            <a:noAutofit/>
          </a:bodyPr>
          <a:lstStyle/>
          <a:p>
            <a:pPr algn="ctr"/>
            <a:r>
              <a:rPr lang="en-US" sz="4400" dirty="0"/>
              <a:t>Searching for Minds, Empirically: </a:t>
            </a:r>
            <a:br>
              <a:rPr lang="en-US" sz="4400" dirty="0"/>
            </a:br>
            <a:r>
              <a:rPr lang="en-US" sz="5400" dirty="0">
                <a:latin typeface="+mn-lt"/>
              </a:rPr>
              <a:t>Introduction to Neuroscience of Consciousness</a:t>
            </a:r>
            <a:br>
              <a:rPr lang="en-US" sz="4400" dirty="0"/>
            </a:br>
            <a:endParaRPr lang="en-US" sz="4400" dirty="0"/>
          </a:p>
        </p:txBody>
      </p:sp>
      <p:sp>
        <p:nvSpPr>
          <p:cNvPr id="3" name="Subtitle 2">
            <a:extLst>
              <a:ext uri="{FF2B5EF4-FFF2-40B4-BE49-F238E27FC236}">
                <a16:creationId xmlns:a16="http://schemas.microsoft.com/office/drawing/2014/main" id="{E94D230A-2E70-BB46-AEB8-4038DA637F3A}"/>
              </a:ext>
            </a:extLst>
          </p:cNvPr>
          <p:cNvSpPr>
            <a:spLocks noGrp="1"/>
          </p:cNvSpPr>
          <p:nvPr>
            <p:ph type="subTitle" idx="1"/>
          </p:nvPr>
        </p:nvSpPr>
        <p:spPr>
          <a:xfrm>
            <a:off x="1522476" y="4886152"/>
            <a:ext cx="9144000" cy="1225296"/>
          </a:xfrm>
        </p:spPr>
        <p:txBody>
          <a:bodyPr>
            <a:normAutofit fontScale="85000" lnSpcReduction="20000"/>
          </a:bodyPr>
          <a:lstStyle/>
          <a:p>
            <a:pPr algn="ctr"/>
            <a:r>
              <a:rPr lang="en-US" sz="4000" dirty="0"/>
              <a:t>HSSP 2020 class S14132</a:t>
            </a:r>
          </a:p>
          <a:p>
            <a:pPr algn="ctr"/>
            <a:r>
              <a:rPr lang="en-US" sz="4000" dirty="0"/>
              <a:t>Week 1 07.11.2020</a:t>
            </a:r>
          </a:p>
        </p:txBody>
      </p:sp>
      <p:sp>
        <p:nvSpPr>
          <p:cNvPr id="11"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726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132F-60CD-9548-8697-59CA2A2D7EE7}"/>
              </a:ext>
            </a:extLst>
          </p:cNvPr>
          <p:cNvSpPr>
            <a:spLocks noGrp="1"/>
          </p:cNvSpPr>
          <p:nvPr>
            <p:ph type="title"/>
          </p:nvPr>
        </p:nvSpPr>
        <p:spPr/>
        <p:txBody>
          <a:bodyPr/>
          <a:lstStyle/>
          <a:p>
            <a:r>
              <a:rPr lang="en-US" dirty="0"/>
              <a:t>Consciousness!</a:t>
            </a:r>
          </a:p>
        </p:txBody>
      </p:sp>
      <p:sp>
        <p:nvSpPr>
          <p:cNvPr id="3" name="Content Placeholder 2">
            <a:extLst>
              <a:ext uri="{FF2B5EF4-FFF2-40B4-BE49-F238E27FC236}">
                <a16:creationId xmlns:a16="http://schemas.microsoft.com/office/drawing/2014/main" id="{CDFE91D7-92FC-0146-AA24-30FA166A6932}"/>
              </a:ext>
            </a:extLst>
          </p:cNvPr>
          <p:cNvSpPr>
            <a:spLocks noGrp="1"/>
          </p:cNvSpPr>
          <p:nvPr>
            <p:ph idx="1"/>
          </p:nvPr>
        </p:nvSpPr>
        <p:spPr/>
        <p:txBody>
          <a:bodyPr>
            <a:noAutofit/>
          </a:bodyPr>
          <a:lstStyle/>
          <a:p>
            <a:pPr marL="0" indent="0">
              <a:buNone/>
            </a:pPr>
            <a:endParaRPr lang="en-US" sz="4400" dirty="0"/>
          </a:p>
          <a:p>
            <a:pPr marL="0" indent="0">
              <a:buNone/>
            </a:pPr>
            <a:r>
              <a:rPr lang="en-US" sz="4400" dirty="0"/>
              <a:t>Consciousness is the subjective, or phenomenal, aspect of your first-person experience.</a:t>
            </a:r>
          </a:p>
        </p:txBody>
      </p:sp>
    </p:spTree>
    <p:extLst>
      <p:ext uri="{BB962C8B-B14F-4D97-AF65-F5344CB8AC3E}">
        <p14:creationId xmlns:p14="http://schemas.microsoft.com/office/powerpoint/2010/main" val="319430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41C7B9-5744-6B47-AC89-6D0F6D755D1B}"/>
              </a:ext>
            </a:extLst>
          </p:cNvPr>
          <p:cNvSpPr>
            <a:spLocks noGrp="1"/>
          </p:cNvSpPr>
          <p:nvPr>
            <p:ph type="body" idx="1"/>
          </p:nvPr>
        </p:nvSpPr>
        <p:spPr/>
        <p:txBody>
          <a:bodyPr>
            <a:normAutofit/>
          </a:bodyPr>
          <a:lstStyle/>
          <a:p>
            <a:r>
              <a:rPr lang="en-US" sz="4000" dirty="0"/>
              <a:t>Phenomenal Consciousness</a:t>
            </a:r>
          </a:p>
        </p:txBody>
      </p:sp>
      <p:sp>
        <p:nvSpPr>
          <p:cNvPr id="4" name="Content Placeholder 3">
            <a:extLst>
              <a:ext uri="{FF2B5EF4-FFF2-40B4-BE49-F238E27FC236}">
                <a16:creationId xmlns:a16="http://schemas.microsoft.com/office/drawing/2014/main" id="{C83B2C06-2A22-FD4C-8A58-551EB5A0FBDD}"/>
              </a:ext>
            </a:extLst>
          </p:cNvPr>
          <p:cNvSpPr>
            <a:spLocks noGrp="1"/>
          </p:cNvSpPr>
          <p:nvPr>
            <p:ph sz="half" idx="2"/>
          </p:nvPr>
        </p:nvSpPr>
        <p:spPr/>
        <p:txBody>
          <a:bodyPr>
            <a:normAutofit fontScale="92500" lnSpcReduction="10000"/>
          </a:bodyPr>
          <a:lstStyle/>
          <a:p>
            <a:r>
              <a:rPr lang="en-US" sz="4000" dirty="0"/>
              <a:t>You have a subjective experience that correspond to </a:t>
            </a:r>
            <a:r>
              <a:rPr lang="en-US" sz="4000" i="1" dirty="0"/>
              <a:t>what it is like </a:t>
            </a:r>
            <a:r>
              <a:rPr lang="en-US" sz="4000" dirty="0"/>
              <a:t>for you to have the experience.</a:t>
            </a:r>
          </a:p>
          <a:p>
            <a:r>
              <a:rPr lang="en-US" sz="4000" dirty="0"/>
              <a:t>What is it like to be a bat?</a:t>
            </a:r>
          </a:p>
        </p:txBody>
      </p:sp>
      <p:sp>
        <p:nvSpPr>
          <p:cNvPr id="5" name="Text Placeholder 4">
            <a:extLst>
              <a:ext uri="{FF2B5EF4-FFF2-40B4-BE49-F238E27FC236}">
                <a16:creationId xmlns:a16="http://schemas.microsoft.com/office/drawing/2014/main" id="{57B8F8C1-F8C6-C743-A0EC-A899FD802508}"/>
              </a:ext>
            </a:extLst>
          </p:cNvPr>
          <p:cNvSpPr>
            <a:spLocks noGrp="1"/>
          </p:cNvSpPr>
          <p:nvPr>
            <p:ph type="body" sz="quarter" idx="3"/>
          </p:nvPr>
        </p:nvSpPr>
        <p:spPr/>
        <p:txBody>
          <a:bodyPr>
            <a:normAutofit/>
          </a:bodyPr>
          <a:lstStyle/>
          <a:p>
            <a:r>
              <a:rPr lang="en-US" sz="4000" dirty="0"/>
              <a:t>Access Consciousness</a:t>
            </a:r>
          </a:p>
        </p:txBody>
      </p:sp>
      <p:sp>
        <p:nvSpPr>
          <p:cNvPr id="6" name="Content Placeholder 5">
            <a:extLst>
              <a:ext uri="{FF2B5EF4-FFF2-40B4-BE49-F238E27FC236}">
                <a16:creationId xmlns:a16="http://schemas.microsoft.com/office/drawing/2014/main" id="{3BF8CD83-2098-6A48-8E4C-2F4DDA150E25}"/>
              </a:ext>
            </a:extLst>
          </p:cNvPr>
          <p:cNvSpPr>
            <a:spLocks noGrp="1"/>
          </p:cNvSpPr>
          <p:nvPr>
            <p:ph sz="quarter" idx="4"/>
          </p:nvPr>
        </p:nvSpPr>
        <p:spPr/>
        <p:txBody>
          <a:bodyPr>
            <a:normAutofit fontScale="92500" lnSpcReduction="10000"/>
          </a:bodyPr>
          <a:lstStyle/>
          <a:p>
            <a:r>
              <a:rPr lang="en-US" sz="4000" dirty="0"/>
              <a:t>You have access to the information coming from the experience to utilize in various cognitive functions. </a:t>
            </a:r>
          </a:p>
          <a:p>
            <a:r>
              <a:rPr lang="en-US" sz="4000" dirty="0"/>
              <a:t>Access without subjective experience: Blindsight, </a:t>
            </a:r>
            <a:r>
              <a:rPr lang="en-US" sz="4000" dirty="0">
                <a:hlinkClick r:id="rId3"/>
              </a:rPr>
              <a:t>Philosopher’s Zombie</a:t>
            </a:r>
            <a:endParaRPr lang="en-US" sz="4000" dirty="0"/>
          </a:p>
          <a:p>
            <a:endParaRPr lang="en-US" sz="4000" dirty="0"/>
          </a:p>
        </p:txBody>
      </p:sp>
      <p:sp>
        <p:nvSpPr>
          <p:cNvPr id="7" name="Title 1">
            <a:extLst>
              <a:ext uri="{FF2B5EF4-FFF2-40B4-BE49-F238E27FC236}">
                <a16:creationId xmlns:a16="http://schemas.microsoft.com/office/drawing/2014/main" id="{52553D54-9B81-544F-9A5C-66D421C5370B}"/>
              </a:ext>
            </a:extLst>
          </p:cNvPr>
          <p:cNvSpPr txBox="1">
            <a:spLocks/>
          </p:cNvSpPr>
          <p:nvPr/>
        </p:nvSpPr>
        <p:spPr>
          <a:xfrm>
            <a:off x="990600" y="517525"/>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dirty="0"/>
              <a:t>Phenomenal vs. Access Consciousness</a:t>
            </a:r>
          </a:p>
        </p:txBody>
      </p:sp>
    </p:spTree>
    <p:extLst>
      <p:ext uri="{BB962C8B-B14F-4D97-AF65-F5344CB8AC3E}">
        <p14:creationId xmlns:p14="http://schemas.microsoft.com/office/powerpoint/2010/main" val="1633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FF0-3171-DC47-93DA-CF220DEEF7AC}"/>
              </a:ext>
            </a:extLst>
          </p:cNvPr>
          <p:cNvSpPr>
            <a:spLocks noGrp="1"/>
          </p:cNvSpPr>
          <p:nvPr>
            <p:ph type="title"/>
          </p:nvPr>
        </p:nvSpPr>
        <p:spPr/>
        <p:txBody>
          <a:bodyPr>
            <a:normAutofit fontScale="90000"/>
          </a:bodyPr>
          <a:lstStyle/>
          <a:p>
            <a:r>
              <a:rPr lang="en-US" dirty="0"/>
              <a:t>Phenomenal vs. Access Consciousness</a:t>
            </a:r>
          </a:p>
        </p:txBody>
      </p:sp>
      <p:pic>
        <p:nvPicPr>
          <p:cNvPr id="4" name="Online Media 3" descr="TN Blindsight">
            <a:hlinkClick r:id="" action="ppaction://media"/>
            <a:extLst>
              <a:ext uri="{FF2B5EF4-FFF2-40B4-BE49-F238E27FC236}">
                <a16:creationId xmlns:a16="http://schemas.microsoft.com/office/drawing/2014/main" id="{E87BFCC1-80D9-5E4F-A50B-320602BC50DC}"/>
              </a:ext>
            </a:extLst>
          </p:cNvPr>
          <p:cNvPicPr>
            <a:picLocks noGrp="1" noRot="1" noChangeAspect="1"/>
          </p:cNvPicPr>
          <p:nvPr>
            <p:ph idx="1"/>
            <a:videoFile r:link="rId1"/>
          </p:nvPr>
        </p:nvPicPr>
        <p:blipFill>
          <a:blip r:embed="rId4"/>
          <a:stretch>
            <a:fillRect/>
          </a:stretch>
        </p:blipFill>
        <p:spPr>
          <a:xfrm>
            <a:off x="838200" y="2038541"/>
            <a:ext cx="5675313" cy="4252912"/>
          </a:xfrm>
          <a:prstGeom prst="rect">
            <a:avLst/>
          </a:prstGeom>
        </p:spPr>
      </p:pic>
      <p:pic>
        <p:nvPicPr>
          <p:cNvPr id="3" name="Picture 2">
            <a:extLst>
              <a:ext uri="{FF2B5EF4-FFF2-40B4-BE49-F238E27FC236}">
                <a16:creationId xmlns:a16="http://schemas.microsoft.com/office/drawing/2014/main" id="{A850FCAD-1BBC-5B4F-9E4E-5B20A9FDDC82}"/>
              </a:ext>
            </a:extLst>
          </p:cNvPr>
          <p:cNvPicPr>
            <a:picLocks noChangeAspect="1"/>
          </p:cNvPicPr>
          <p:nvPr/>
        </p:nvPicPr>
        <p:blipFill>
          <a:blip r:embed="rId5"/>
          <a:stretch>
            <a:fillRect/>
          </a:stretch>
        </p:blipFill>
        <p:spPr>
          <a:xfrm>
            <a:off x="7299741" y="2792841"/>
            <a:ext cx="4295443" cy="2744311"/>
          </a:xfrm>
          <a:prstGeom prst="rect">
            <a:avLst/>
          </a:prstGeom>
        </p:spPr>
      </p:pic>
    </p:spTree>
    <p:extLst>
      <p:ext uri="{BB962C8B-B14F-4D97-AF65-F5344CB8AC3E}">
        <p14:creationId xmlns:p14="http://schemas.microsoft.com/office/powerpoint/2010/main" val="421664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8963-AD7B-A149-BA74-932AAD7B4C5A}"/>
              </a:ext>
            </a:extLst>
          </p:cNvPr>
          <p:cNvSpPr>
            <a:spLocks noGrp="1"/>
          </p:cNvSpPr>
          <p:nvPr>
            <p:ph type="title"/>
          </p:nvPr>
        </p:nvSpPr>
        <p:spPr/>
        <p:txBody>
          <a:bodyPr/>
          <a:lstStyle/>
          <a:p>
            <a:r>
              <a:rPr lang="en-US" dirty="0"/>
              <a:t>The empirical question</a:t>
            </a:r>
          </a:p>
        </p:txBody>
      </p:sp>
      <p:sp>
        <p:nvSpPr>
          <p:cNvPr id="3" name="Content Placeholder 2">
            <a:extLst>
              <a:ext uri="{FF2B5EF4-FFF2-40B4-BE49-F238E27FC236}">
                <a16:creationId xmlns:a16="http://schemas.microsoft.com/office/drawing/2014/main" id="{87433398-597C-4B44-B4D7-95DB0AC234A1}"/>
              </a:ext>
            </a:extLst>
          </p:cNvPr>
          <p:cNvSpPr>
            <a:spLocks noGrp="1"/>
          </p:cNvSpPr>
          <p:nvPr>
            <p:ph idx="1"/>
          </p:nvPr>
        </p:nvSpPr>
        <p:spPr/>
        <p:txBody>
          <a:bodyPr>
            <a:normAutofit/>
          </a:bodyPr>
          <a:lstStyle/>
          <a:p>
            <a:pPr marL="0" indent="0">
              <a:buNone/>
            </a:pPr>
            <a:r>
              <a:rPr lang="en-US" sz="4400" dirty="0"/>
              <a:t>What conditions are necessary to have phenomenal consciousness—that is, what kind of materials and/or activity must exist to make a mental state conscious?</a:t>
            </a:r>
          </a:p>
          <a:p>
            <a:pPr marL="0" indent="0">
              <a:buNone/>
            </a:pPr>
            <a:endParaRPr lang="en-US" sz="4400" dirty="0"/>
          </a:p>
        </p:txBody>
      </p:sp>
    </p:spTree>
    <p:extLst>
      <p:ext uri="{BB962C8B-B14F-4D97-AF65-F5344CB8AC3E}">
        <p14:creationId xmlns:p14="http://schemas.microsoft.com/office/powerpoint/2010/main" val="351677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DE08-05DD-614D-9806-7A0BA2F06A34}"/>
              </a:ext>
            </a:extLst>
          </p:cNvPr>
          <p:cNvSpPr>
            <a:spLocks noGrp="1"/>
          </p:cNvSpPr>
          <p:nvPr>
            <p:ph type="title"/>
          </p:nvPr>
        </p:nvSpPr>
        <p:spPr/>
        <p:txBody>
          <a:bodyPr/>
          <a:lstStyle/>
          <a:p>
            <a:r>
              <a:rPr lang="en-US" dirty="0"/>
              <a:t>What is needed for consciousness?</a:t>
            </a:r>
          </a:p>
        </p:txBody>
      </p:sp>
      <p:sp>
        <p:nvSpPr>
          <p:cNvPr id="3" name="Content Placeholder 2">
            <a:extLst>
              <a:ext uri="{FF2B5EF4-FFF2-40B4-BE49-F238E27FC236}">
                <a16:creationId xmlns:a16="http://schemas.microsoft.com/office/drawing/2014/main" id="{88ADCF0F-B02F-E44D-B7A1-B049646A1FEF}"/>
              </a:ext>
            </a:extLst>
          </p:cNvPr>
          <p:cNvSpPr>
            <a:spLocks noGrp="1"/>
          </p:cNvSpPr>
          <p:nvPr>
            <p:ph idx="1"/>
          </p:nvPr>
        </p:nvSpPr>
        <p:spPr/>
        <p:txBody>
          <a:bodyPr>
            <a:noAutofit/>
          </a:bodyPr>
          <a:lstStyle/>
          <a:p>
            <a:pPr marL="0" indent="0">
              <a:buNone/>
            </a:pPr>
            <a:r>
              <a:rPr lang="en-US" sz="3600" dirty="0"/>
              <a:t>The first prerequisite for the existence of consciousness in a being: the existence of a mind!</a:t>
            </a:r>
            <a:endParaRPr lang="en-US" sz="3600" dirty="0">
              <a:sym typeface="Wingdings" pitchFamily="2" charset="2"/>
            </a:endParaRPr>
          </a:p>
          <a:p>
            <a:pPr>
              <a:buFont typeface="Wingdings" pitchFamily="2" charset="2"/>
              <a:buChar char="à"/>
            </a:pPr>
            <a:r>
              <a:rPr lang="en-US" sz="3600" dirty="0">
                <a:sym typeface="Wingdings" pitchFamily="2" charset="2"/>
              </a:rPr>
              <a:t>perhaps some neural property. (Because we think that the mind is in the brain)</a:t>
            </a:r>
          </a:p>
          <a:p>
            <a:pPr marL="0" indent="0">
              <a:buNone/>
            </a:pPr>
            <a:endParaRPr lang="en-US" sz="3600" dirty="0">
              <a:sym typeface="Wingdings" pitchFamily="2" charset="2"/>
            </a:endParaRPr>
          </a:p>
          <a:p>
            <a:pPr>
              <a:buFont typeface="Wingdings" pitchFamily="2" charset="2"/>
              <a:buChar char="à"/>
            </a:pPr>
            <a:endParaRPr lang="en-US" sz="3600" dirty="0"/>
          </a:p>
          <a:p>
            <a:pPr>
              <a:buFont typeface="Wingdings" pitchFamily="2" charset="2"/>
              <a:buChar char="à"/>
            </a:pPr>
            <a:endParaRPr lang="en-US" sz="3600" dirty="0"/>
          </a:p>
          <a:p>
            <a:pPr marL="0" indent="0">
              <a:buNone/>
            </a:pPr>
            <a:r>
              <a:rPr lang="en-US" sz="3600" dirty="0">
                <a:sym typeface="Wingdings" pitchFamily="2" charset="2"/>
              </a:rPr>
              <a:t> What does it mean for the mind to reside in the brain (body)?</a:t>
            </a:r>
            <a:endParaRPr lang="en-US" sz="3600" dirty="0"/>
          </a:p>
        </p:txBody>
      </p:sp>
      <p:pic>
        <p:nvPicPr>
          <p:cNvPr id="5" name="Picture 4">
            <a:extLst>
              <a:ext uri="{FF2B5EF4-FFF2-40B4-BE49-F238E27FC236}">
                <a16:creationId xmlns:a16="http://schemas.microsoft.com/office/drawing/2014/main" id="{EE823187-1555-5B43-9B7D-F6C4C85D0546}"/>
              </a:ext>
            </a:extLst>
          </p:cNvPr>
          <p:cNvPicPr>
            <a:picLocks noChangeAspect="1"/>
          </p:cNvPicPr>
          <p:nvPr/>
        </p:nvPicPr>
        <p:blipFill rotWithShape="1">
          <a:blip r:embed="rId3"/>
          <a:srcRect l="68459" t="34893" b="7962"/>
          <a:stretch/>
        </p:blipFill>
        <p:spPr>
          <a:xfrm>
            <a:off x="8574430" y="3181863"/>
            <a:ext cx="2779370" cy="2832811"/>
          </a:xfrm>
          <a:prstGeom prst="rect">
            <a:avLst/>
          </a:prstGeom>
        </p:spPr>
      </p:pic>
      <p:pic>
        <p:nvPicPr>
          <p:cNvPr id="6" name="Picture 5">
            <a:extLst>
              <a:ext uri="{FF2B5EF4-FFF2-40B4-BE49-F238E27FC236}">
                <a16:creationId xmlns:a16="http://schemas.microsoft.com/office/drawing/2014/main" id="{D11B046D-99F4-CA46-8CAB-7DC138512EBD}"/>
              </a:ext>
            </a:extLst>
          </p:cNvPr>
          <p:cNvPicPr>
            <a:picLocks noChangeAspect="1"/>
          </p:cNvPicPr>
          <p:nvPr/>
        </p:nvPicPr>
        <p:blipFill rotWithShape="1">
          <a:blip r:embed="rId3"/>
          <a:srcRect l="11671" t="53889" r="62155" b="8096"/>
          <a:stretch/>
        </p:blipFill>
        <p:spPr>
          <a:xfrm>
            <a:off x="2468552" y="3429000"/>
            <a:ext cx="2862092" cy="2338539"/>
          </a:xfrm>
          <a:prstGeom prst="rect">
            <a:avLst/>
          </a:prstGeom>
        </p:spPr>
      </p:pic>
      <p:pic>
        <p:nvPicPr>
          <p:cNvPr id="7" name="Picture 6">
            <a:extLst>
              <a:ext uri="{FF2B5EF4-FFF2-40B4-BE49-F238E27FC236}">
                <a16:creationId xmlns:a16="http://schemas.microsoft.com/office/drawing/2014/main" id="{4995E74E-14D3-1744-843F-2939E7C0E02C}"/>
              </a:ext>
            </a:extLst>
          </p:cNvPr>
          <p:cNvPicPr>
            <a:picLocks noChangeAspect="1"/>
          </p:cNvPicPr>
          <p:nvPr/>
        </p:nvPicPr>
        <p:blipFill rotWithShape="1">
          <a:blip r:embed="rId3"/>
          <a:srcRect l="45319" t="54364" r="39839" b="7962"/>
          <a:stretch/>
        </p:blipFill>
        <p:spPr>
          <a:xfrm>
            <a:off x="6096000" y="3429000"/>
            <a:ext cx="1596025" cy="2279046"/>
          </a:xfrm>
          <a:prstGeom prst="rect">
            <a:avLst/>
          </a:prstGeom>
        </p:spPr>
      </p:pic>
    </p:spTree>
    <p:extLst>
      <p:ext uri="{BB962C8B-B14F-4D97-AF65-F5344CB8AC3E}">
        <p14:creationId xmlns:p14="http://schemas.microsoft.com/office/powerpoint/2010/main" val="417425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D97C-9816-DE4B-B4EE-5BF085501A34}"/>
              </a:ext>
            </a:extLst>
          </p:cNvPr>
          <p:cNvSpPr>
            <a:spLocks noGrp="1"/>
          </p:cNvSpPr>
          <p:nvPr>
            <p:ph type="title"/>
          </p:nvPr>
        </p:nvSpPr>
        <p:spPr/>
        <p:txBody>
          <a:bodyPr/>
          <a:lstStyle/>
          <a:p>
            <a:r>
              <a:rPr lang="en-US" dirty="0"/>
              <a:t>The mind-body problem</a:t>
            </a:r>
          </a:p>
        </p:txBody>
      </p:sp>
      <p:sp>
        <p:nvSpPr>
          <p:cNvPr id="3" name="Content Placeholder 2">
            <a:extLst>
              <a:ext uri="{FF2B5EF4-FFF2-40B4-BE49-F238E27FC236}">
                <a16:creationId xmlns:a16="http://schemas.microsoft.com/office/drawing/2014/main" id="{1CF403BB-962D-1B42-8AC5-650804DAF4E7}"/>
              </a:ext>
            </a:extLst>
          </p:cNvPr>
          <p:cNvSpPr>
            <a:spLocks noGrp="1"/>
          </p:cNvSpPr>
          <p:nvPr>
            <p:ph idx="1"/>
          </p:nvPr>
        </p:nvSpPr>
        <p:spPr/>
        <p:txBody>
          <a:bodyPr>
            <a:normAutofit/>
          </a:bodyPr>
          <a:lstStyle/>
          <a:p>
            <a:r>
              <a:rPr lang="en-US" sz="4400" dirty="0"/>
              <a:t>What is the relationship between the mind and body/brain? </a:t>
            </a:r>
          </a:p>
          <a:p>
            <a:r>
              <a:rPr lang="en-US" sz="4400" dirty="0"/>
              <a:t>How are they tied to each other?</a:t>
            </a:r>
          </a:p>
          <a:p>
            <a:r>
              <a:rPr lang="en-US" sz="4400" dirty="0"/>
              <a:t>How do they interact?</a:t>
            </a:r>
          </a:p>
          <a:p>
            <a:pPr marL="0" indent="0">
              <a:buNone/>
            </a:pPr>
            <a:r>
              <a:rPr lang="en-US" sz="4400" dirty="0"/>
              <a:t>See our group’s ideas and add yours</a:t>
            </a:r>
            <a:r>
              <a:rPr lang="en-US" sz="4400" dirty="0">
                <a:hlinkClick r:id="rId3"/>
              </a:rPr>
              <a:t> here</a:t>
            </a:r>
            <a:r>
              <a:rPr lang="en-US" sz="4400" dirty="0"/>
              <a:t>!!</a:t>
            </a:r>
          </a:p>
        </p:txBody>
      </p:sp>
    </p:spTree>
    <p:extLst>
      <p:ext uri="{BB962C8B-B14F-4D97-AF65-F5344CB8AC3E}">
        <p14:creationId xmlns:p14="http://schemas.microsoft.com/office/powerpoint/2010/main" val="287643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FA4477-7581-244C-8B25-99D7A85A46B2}"/>
              </a:ext>
            </a:extLst>
          </p:cNvPr>
          <p:cNvSpPr>
            <a:spLocks noGrp="1"/>
          </p:cNvSpPr>
          <p:nvPr>
            <p:ph type="title"/>
          </p:nvPr>
        </p:nvSpPr>
        <p:spPr>
          <a:xfrm>
            <a:off x="838200" y="273685"/>
            <a:ext cx="10515600" cy="1325563"/>
          </a:xfrm>
        </p:spPr>
        <p:txBody>
          <a:bodyPr>
            <a:normAutofit/>
          </a:bodyPr>
          <a:lstStyle/>
          <a:p>
            <a:r>
              <a:rPr lang="en-US" dirty="0"/>
              <a:t>Preview of Week 2</a:t>
            </a:r>
          </a:p>
        </p:txBody>
      </p:sp>
      <p:sp>
        <p:nvSpPr>
          <p:cNvPr id="4" name="Content Placeholder 3">
            <a:extLst>
              <a:ext uri="{FF2B5EF4-FFF2-40B4-BE49-F238E27FC236}">
                <a16:creationId xmlns:a16="http://schemas.microsoft.com/office/drawing/2014/main" id="{2F882A00-ED42-0C4A-B499-34E0411A1EC9}"/>
              </a:ext>
            </a:extLst>
          </p:cNvPr>
          <p:cNvSpPr>
            <a:spLocks noGrp="1"/>
          </p:cNvSpPr>
          <p:nvPr>
            <p:ph idx="1"/>
          </p:nvPr>
        </p:nvSpPr>
        <p:spPr/>
        <p:txBody>
          <a:bodyPr>
            <a:normAutofit fontScale="92500" lnSpcReduction="10000"/>
          </a:bodyPr>
          <a:lstStyle/>
          <a:p>
            <a:r>
              <a:rPr lang="en-US" sz="4400" dirty="0"/>
              <a:t>Mind-body relationship … and dilemmas</a:t>
            </a:r>
          </a:p>
          <a:p>
            <a:r>
              <a:rPr lang="en-US" sz="4400" dirty="0"/>
              <a:t>How do you use science to investigate consciousness?</a:t>
            </a:r>
          </a:p>
          <a:p>
            <a:r>
              <a:rPr lang="en-US" sz="4400" dirty="0"/>
              <a:t>What is the difference in the brain when we are conscious vs. unconscious?</a:t>
            </a:r>
          </a:p>
          <a:p>
            <a:pPr lvl="1"/>
            <a:r>
              <a:rPr lang="en-US" sz="4000" dirty="0"/>
              <a:t>What can we learn from it?</a:t>
            </a:r>
          </a:p>
          <a:p>
            <a:pPr lvl="1"/>
            <a:r>
              <a:rPr lang="en-US" sz="4000" dirty="0"/>
              <a:t>What can’t we learn from it?</a:t>
            </a:r>
          </a:p>
          <a:p>
            <a:pPr lvl="1"/>
            <a:r>
              <a:rPr lang="en-US" sz="4000" dirty="0"/>
              <a:t>+tools for measuring consciousness</a:t>
            </a:r>
          </a:p>
          <a:p>
            <a:endParaRPr lang="en-US" sz="4400" dirty="0"/>
          </a:p>
        </p:txBody>
      </p:sp>
    </p:spTree>
    <p:extLst>
      <p:ext uri="{BB962C8B-B14F-4D97-AF65-F5344CB8AC3E}">
        <p14:creationId xmlns:p14="http://schemas.microsoft.com/office/powerpoint/2010/main" val="264814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DB39-B0DF-6342-9819-568CBC90DB6E}"/>
              </a:ext>
            </a:extLst>
          </p:cNvPr>
          <p:cNvSpPr>
            <a:spLocks noGrp="1"/>
          </p:cNvSpPr>
          <p:nvPr>
            <p:ph type="title"/>
          </p:nvPr>
        </p:nvSpPr>
        <p:spPr/>
        <p:txBody>
          <a:bodyPr/>
          <a:lstStyle/>
          <a:p>
            <a:r>
              <a:rPr lang="en-US" dirty="0"/>
              <a:t>Extra readings &amp; materials</a:t>
            </a:r>
          </a:p>
        </p:txBody>
      </p:sp>
      <p:sp>
        <p:nvSpPr>
          <p:cNvPr id="3" name="Content Placeholder 2">
            <a:extLst>
              <a:ext uri="{FF2B5EF4-FFF2-40B4-BE49-F238E27FC236}">
                <a16:creationId xmlns:a16="http://schemas.microsoft.com/office/drawing/2014/main" id="{07ADF57E-B2CC-944E-BC1F-80899629D863}"/>
              </a:ext>
            </a:extLst>
          </p:cNvPr>
          <p:cNvSpPr>
            <a:spLocks noGrp="1"/>
          </p:cNvSpPr>
          <p:nvPr>
            <p:ph idx="1"/>
          </p:nvPr>
        </p:nvSpPr>
        <p:spPr>
          <a:xfrm>
            <a:off x="838200" y="1690688"/>
            <a:ext cx="10515600" cy="4251960"/>
          </a:xfrm>
        </p:spPr>
        <p:txBody>
          <a:bodyPr>
            <a:noAutofit/>
          </a:bodyPr>
          <a:lstStyle/>
          <a:p>
            <a:pPr lvl="0" fontAlgn="ctr"/>
            <a:r>
              <a:rPr lang="en-US" sz="4400" dirty="0">
                <a:hlinkClick r:id="rId3"/>
              </a:rPr>
              <a:t>Tim Crane’s Introduction to Mind-Body Problem</a:t>
            </a:r>
            <a:endParaRPr lang="en-US" sz="4400" dirty="0"/>
          </a:p>
          <a:p>
            <a:pPr lvl="1" fontAlgn="ctr"/>
            <a:r>
              <a:rPr lang="en-US" sz="4000" dirty="0"/>
              <a:t>(if you want to do some advance reading)</a:t>
            </a:r>
          </a:p>
          <a:p>
            <a:pPr lvl="0" fontAlgn="ctr"/>
            <a:r>
              <a:rPr lang="en-US" sz="4400" dirty="0" err="1"/>
              <a:t>Jaegwon</a:t>
            </a:r>
            <a:r>
              <a:rPr lang="en-US" sz="4400" dirty="0"/>
              <a:t> Kim – Philosophy of Mind </a:t>
            </a:r>
          </a:p>
          <a:p>
            <a:pPr lvl="1" fontAlgn="ctr"/>
            <a:r>
              <a:rPr lang="en-US" sz="4000" dirty="0"/>
              <a:t>(if you want a textbook-like introduction to Philosophy of Mind)</a:t>
            </a:r>
          </a:p>
          <a:p>
            <a:r>
              <a:rPr lang="en-US" sz="4400" dirty="0"/>
              <a:t>Stanford Encyclopedia of Philosophy (</a:t>
            </a:r>
            <a:r>
              <a:rPr lang="en-US" sz="4400" dirty="0">
                <a:hlinkClick r:id="rId4"/>
              </a:rPr>
              <a:t>https://plato.stanford.edu/</a:t>
            </a:r>
            <a:r>
              <a:rPr lang="en-US" sz="4400" dirty="0"/>
              <a:t>)</a:t>
            </a:r>
          </a:p>
          <a:p>
            <a:pPr lvl="1"/>
            <a:r>
              <a:rPr lang="en-US" sz="4000" dirty="0"/>
              <a:t>Dense and comprehensive Philosophy Wikipedia! (Challenging, but good reference for Philosophy.)</a:t>
            </a:r>
          </a:p>
          <a:p>
            <a:endParaRPr lang="en-US" sz="4400" dirty="0"/>
          </a:p>
        </p:txBody>
      </p:sp>
      <p:pic>
        <p:nvPicPr>
          <p:cNvPr id="4" name="Content Placeholder 3">
            <a:extLst>
              <a:ext uri="{FF2B5EF4-FFF2-40B4-BE49-F238E27FC236}">
                <a16:creationId xmlns:a16="http://schemas.microsoft.com/office/drawing/2014/main" id="{F9552D0A-0A64-C24C-A515-418804D082A4}"/>
              </a:ext>
            </a:extLst>
          </p:cNvPr>
          <p:cNvPicPr>
            <a:picLocks noChangeAspect="1"/>
          </p:cNvPicPr>
          <p:nvPr/>
        </p:nvPicPr>
        <p:blipFill>
          <a:blip r:embed="rId5"/>
          <a:stretch>
            <a:fillRect/>
          </a:stretch>
        </p:blipFill>
        <p:spPr>
          <a:xfrm>
            <a:off x="9776802" y="1929384"/>
            <a:ext cx="1707626" cy="2576963"/>
          </a:xfrm>
          <a:prstGeom prst="rect">
            <a:avLst/>
          </a:prstGeom>
        </p:spPr>
      </p:pic>
    </p:spTree>
    <p:extLst>
      <p:ext uri="{BB962C8B-B14F-4D97-AF65-F5344CB8AC3E}">
        <p14:creationId xmlns:p14="http://schemas.microsoft.com/office/powerpoint/2010/main" val="4248132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039E56-85EB-6446-8B70-A76F1926D507}"/>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153636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A476-EA91-084C-A893-1E583F4B7900}"/>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F9DB4753-932E-B84B-AE5F-778590E23BA8}"/>
              </a:ext>
            </a:extLst>
          </p:cNvPr>
          <p:cNvSpPr>
            <a:spLocks noGrp="1"/>
          </p:cNvSpPr>
          <p:nvPr>
            <p:ph idx="1"/>
          </p:nvPr>
        </p:nvSpPr>
        <p:spPr/>
        <p:txBody>
          <a:bodyPr>
            <a:normAutofit fontScale="92500"/>
          </a:bodyPr>
          <a:lstStyle/>
          <a:p>
            <a:pPr marL="514350" indent="-514350">
              <a:buFont typeface="Arial" panose="020B0604020202020204" pitchFamily="34" charset="0"/>
              <a:buAutoNum type="arabicPeriod"/>
            </a:pPr>
            <a:r>
              <a:rPr lang="en-US" sz="4800" dirty="0"/>
              <a:t>Course Overview + Why do we care about consciousness?</a:t>
            </a:r>
          </a:p>
          <a:p>
            <a:pPr marL="514350" indent="-514350">
              <a:buAutoNum type="arabicPeriod"/>
            </a:pPr>
            <a:r>
              <a:rPr lang="en-US" sz="4800" dirty="0"/>
              <a:t>What is consciousness? </a:t>
            </a:r>
          </a:p>
          <a:p>
            <a:pPr marL="514350" indent="-514350">
              <a:buAutoNum type="arabicPeriod"/>
            </a:pPr>
            <a:r>
              <a:rPr lang="en-US" sz="4800" dirty="0"/>
              <a:t>How do we search for consciousness empirically?</a:t>
            </a:r>
          </a:p>
          <a:p>
            <a:pPr marL="514350" indent="-514350">
              <a:buAutoNum type="arabicPeriod"/>
            </a:pPr>
            <a:r>
              <a:rPr lang="en-US" sz="4800" dirty="0"/>
              <a:t>Next class preview</a:t>
            </a:r>
          </a:p>
          <a:p>
            <a:pPr marL="514350" indent="-514350">
              <a:buAutoNum type="arabicPeriod"/>
            </a:pPr>
            <a:r>
              <a:rPr lang="en-US" sz="4800" dirty="0"/>
              <a:t>Extra materials</a:t>
            </a:r>
          </a:p>
        </p:txBody>
      </p:sp>
    </p:spTree>
    <p:extLst>
      <p:ext uri="{BB962C8B-B14F-4D97-AF65-F5344CB8AC3E}">
        <p14:creationId xmlns:p14="http://schemas.microsoft.com/office/powerpoint/2010/main" val="384561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1E3200-9E14-404A-888B-906C4EE2596B}"/>
              </a:ext>
            </a:extLst>
          </p:cNvPr>
          <p:cNvSpPr>
            <a:spLocks noGrp="1"/>
          </p:cNvSpPr>
          <p:nvPr>
            <p:ph idx="1"/>
          </p:nvPr>
        </p:nvSpPr>
        <p:spPr>
          <a:xfrm>
            <a:off x="990600" y="2088515"/>
            <a:ext cx="10515600" cy="4251960"/>
          </a:xfrm>
        </p:spPr>
        <p:txBody>
          <a:bodyPr>
            <a:normAutofit/>
          </a:bodyPr>
          <a:lstStyle/>
          <a:p>
            <a:r>
              <a:rPr lang="en-US" sz="4400" dirty="0"/>
              <a:t>Personal curiosities and interest</a:t>
            </a:r>
          </a:p>
          <a:p>
            <a:r>
              <a:rPr lang="en-US" sz="4400" dirty="0"/>
              <a:t>Everyday interactions</a:t>
            </a:r>
          </a:p>
          <a:p>
            <a:r>
              <a:rPr lang="en-US" sz="4400" dirty="0"/>
              <a:t>Clinical diagnoses (coma, anesthesia)</a:t>
            </a:r>
          </a:p>
          <a:p>
            <a:r>
              <a:rPr lang="en-US" sz="4400" dirty="0"/>
              <a:t>Policies and legal bindings</a:t>
            </a:r>
          </a:p>
          <a:p>
            <a:r>
              <a:rPr lang="en-US" sz="4400" dirty="0"/>
              <a:t>Moral responsibility</a:t>
            </a:r>
          </a:p>
        </p:txBody>
      </p:sp>
      <p:sp>
        <p:nvSpPr>
          <p:cNvPr id="4" name="Title 1">
            <a:extLst>
              <a:ext uri="{FF2B5EF4-FFF2-40B4-BE49-F238E27FC236}">
                <a16:creationId xmlns:a16="http://schemas.microsoft.com/office/drawing/2014/main" id="{55AC46F2-DCCC-734C-9132-2BB9E3E3FE92}"/>
              </a:ext>
            </a:extLst>
          </p:cNvPr>
          <p:cNvSpPr txBox="1">
            <a:spLocks/>
          </p:cNvSpPr>
          <p:nvPr/>
        </p:nvSpPr>
        <p:spPr>
          <a:xfrm>
            <a:off x="990600" y="517525"/>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dirty="0"/>
              <a:t>Why do we care about consciousness?</a:t>
            </a:r>
          </a:p>
        </p:txBody>
      </p:sp>
    </p:spTree>
    <p:extLst>
      <p:ext uri="{BB962C8B-B14F-4D97-AF65-F5344CB8AC3E}">
        <p14:creationId xmlns:p14="http://schemas.microsoft.com/office/powerpoint/2010/main" val="117993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0B6B12-6721-2543-A05B-17408E332BC5}"/>
              </a:ext>
            </a:extLst>
          </p:cNvPr>
          <p:cNvSpPr>
            <a:spLocks noGrp="1"/>
          </p:cNvSpPr>
          <p:nvPr>
            <p:ph idx="1"/>
          </p:nvPr>
        </p:nvSpPr>
        <p:spPr>
          <a:xfrm>
            <a:off x="838200" y="4240784"/>
            <a:ext cx="10515600" cy="2311400"/>
          </a:xfrm>
        </p:spPr>
        <p:txBody>
          <a:bodyPr>
            <a:normAutofit/>
          </a:bodyPr>
          <a:lstStyle/>
          <a:p>
            <a:r>
              <a:rPr lang="en-US" sz="4000" dirty="0"/>
              <a:t>What things are conscious and what things aren’t conscious? How do we know that? What is our criteria to attribute consciousness to something?</a:t>
            </a:r>
          </a:p>
          <a:p>
            <a:pPr marL="0" indent="0">
              <a:buNone/>
            </a:pPr>
            <a:r>
              <a:rPr lang="en-US" sz="4000" dirty="0">
                <a:sym typeface="Wingdings" pitchFamily="2" charset="2"/>
              </a:rPr>
              <a:t> requires understanding of what consciousness is, and what is needed for it</a:t>
            </a:r>
            <a:endParaRPr lang="en-US" sz="4000" dirty="0"/>
          </a:p>
        </p:txBody>
      </p:sp>
      <p:pic>
        <p:nvPicPr>
          <p:cNvPr id="6" name="Picture 5">
            <a:extLst>
              <a:ext uri="{FF2B5EF4-FFF2-40B4-BE49-F238E27FC236}">
                <a16:creationId xmlns:a16="http://schemas.microsoft.com/office/drawing/2014/main" id="{E87CCA37-8F4C-054A-8CA7-A7A4A98BBD07}"/>
              </a:ext>
            </a:extLst>
          </p:cNvPr>
          <p:cNvPicPr>
            <a:picLocks noChangeAspect="1"/>
          </p:cNvPicPr>
          <p:nvPr/>
        </p:nvPicPr>
        <p:blipFill>
          <a:blip r:embed="rId3"/>
          <a:stretch>
            <a:fillRect/>
          </a:stretch>
        </p:blipFill>
        <p:spPr>
          <a:xfrm>
            <a:off x="838200" y="1929384"/>
            <a:ext cx="8420100" cy="2311400"/>
          </a:xfrm>
          <a:prstGeom prst="rect">
            <a:avLst/>
          </a:prstGeom>
        </p:spPr>
      </p:pic>
      <p:pic>
        <p:nvPicPr>
          <p:cNvPr id="7" name="Picture 6">
            <a:extLst>
              <a:ext uri="{FF2B5EF4-FFF2-40B4-BE49-F238E27FC236}">
                <a16:creationId xmlns:a16="http://schemas.microsoft.com/office/drawing/2014/main" id="{7A03C2CE-C591-C746-8B4C-AF9F786DEE67}"/>
              </a:ext>
            </a:extLst>
          </p:cNvPr>
          <p:cNvPicPr>
            <a:picLocks noChangeAspect="1"/>
          </p:cNvPicPr>
          <p:nvPr/>
        </p:nvPicPr>
        <p:blipFill>
          <a:blip r:embed="rId4"/>
          <a:stretch>
            <a:fillRect/>
          </a:stretch>
        </p:blipFill>
        <p:spPr>
          <a:xfrm>
            <a:off x="9258300" y="2391373"/>
            <a:ext cx="1570490" cy="1315285"/>
          </a:xfrm>
          <a:prstGeom prst="rect">
            <a:avLst/>
          </a:prstGeom>
        </p:spPr>
      </p:pic>
      <p:pic>
        <p:nvPicPr>
          <p:cNvPr id="8" name="Picture 7">
            <a:extLst>
              <a:ext uri="{FF2B5EF4-FFF2-40B4-BE49-F238E27FC236}">
                <a16:creationId xmlns:a16="http://schemas.microsoft.com/office/drawing/2014/main" id="{07614127-D582-D64F-95ED-D8BF7BACF098}"/>
              </a:ext>
            </a:extLst>
          </p:cNvPr>
          <p:cNvPicPr>
            <a:picLocks noChangeAspect="1"/>
          </p:cNvPicPr>
          <p:nvPr/>
        </p:nvPicPr>
        <p:blipFill rotWithShape="1">
          <a:blip r:embed="rId5"/>
          <a:srcRect l="27206" r="20236"/>
          <a:stretch/>
        </p:blipFill>
        <p:spPr>
          <a:xfrm>
            <a:off x="7993256" y="2259311"/>
            <a:ext cx="1350723" cy="1447347"/>
          </a:xfrm>
          <a:prstGeom prst="rect">
            <a:avLst/>
          </a:prstGeom>
        </p:spPr>
      </p:pic>
      <p:sp>
        <p:nvSpPr>
          <p:cNvPr id="9" name="Title 1">
            <a:extLst>
              <a:ext uri="{FF2B5EF4-FFF2-40B4-BE49-F238E27FC236}">
                <a16:creationId xmlns:a16="http://schemas.microsoft.com/office/drawing/2014/main" id="{5B22A5F1-87AE-D24F-9BFC-AF1793C018E6}"/>
              </a:ext>
            </a:extLst>
          </p:cNvPr>
          <p:cNvSpPr txBox="1">
            <a:spLocks/>
          </p:cNvSpPr>
          <p:nvPr/>
        </p:nvSpPr>
        <p:spPr>
          <a:xfrm>
            <a:off x="990600" y="517525"/>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dirty="0"/>
              <a:t>Why do we care about consciousness?</a:t>
            </a:r>
          </a:p>
        </p:txBody>
      </p:sp>
    </p:spTree>
    <p:extLst>
      <p:ext uri="{BB962C8B-B14F-4D97-AF65-F5344CB8AC3E}">
        <p14:creationId xmlns:p14="http://schemas.microsoft.com/office/powerpoint/2010/main" val="270351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4B74-2089-2F41-898D-7F1F07DA9CC4}"/>
              </a:ext>
            </a:extLst>
          </p:cNvPr>
          <p:cNvSpPr>
            <a:spLocks noGrp="1"/>
          </p:cNvSpPr>
          <p:nvPr>
            <p:ph type="title"/>
          </p:nvPr>
        </p:nvSpPr>
        <p:spPr/>
        <p:txBody>
          <a:bodyPr/>
          <a:lstStyle/>
          <a:p>
            <a:r>
              <a:rPr lang="en-US" dirty="0"/>
              <a:t>Course overview &amp; objectives</a:t>
            </a:r>
          </a:p>
        </p:txBody>
      </p:sp>
      <p:sp>
        <p:nvSpPr>
          <p:cNvPr id="3" name="Content Placeholder 2">
            <a:extLst>
              <a:ext uri="{FF2B5EF4-FFF2-40B4-BE49-F238E27FC236}">
                <a16:creationId xmlns:a16="http://schemas.microsoft.com/office/drawing/2014/main" id="{482D9CA0-45BB-5C46-A6F2-8DA53220CF8A}"/>
              </a:ext>
            </a:extLst>
          </p:cNvPr>
          <p:cNvSpPr>
            <a:spLocks noGrp="1"/>
          </p:cNvSpPr>
          <p:nvPr>
            <p:ph idx="1"/>
          </p:nvPr>
        </p:nvSpPr>
        <p:spPr>
          <a:xfrm>
            <a:off x="419100" y="1929384"/>
            <a:ext cx="11353800" cy="4928616"/>
          </a:xfrm>
        </p:spPr>
        <p:txBody>
          <a:bodyPr>
            <a:normAutofit/>
          </a:bodyPr>
          <a:lstStyle/>
          <a:p>
            <a:pPr marL="0" indent="0">
              <a:buNone/>
            </a:pPr>
            <a:r>
              <a:rPr lang="en-US" sz="4400" dirty="0"/>
              <a:t>Our main question is: how do we </a:t>
            </a:r>
            <a:r>
              <a:rPr lang="en-US" sz="4400" i="1" dirty="0"/>
              <a:t>empirically</a:t>
            </a:r>
            <a:r>
              <a:rPr lang="en-US" sz="4400" dirty="0"/>
              <a:t> search for consciousness?</a:t>
            </a:r>
          </a:p>
          <a:p>
            <a:r>
              <a:rPr lang="en-US" sz="3600" dirty="0">
                <a:solidFill>
                  <a:schemeClr val="bg1">
                    <a:lumMod val="50000"/>
                  </a:schemeClr>
                </a:solidFill>
              </a:rPr>
              <a:t>1. What is consciousness? How do we define and search for it in the physical world?</a:t>
            </a:r>
          </a:p>
          <a:p>
            <a:r>
              <a:rPr lang="en-US" sz="3600" dirty="0">
                <a:solidFill>
                  <a:schemeClr val="bg1">
                    <a:lumMod val="50000"/>
                  </a:schemeClr>
                </a:solidFill>
              </a:rPr>
              <a:t>2. What happens when consciousness is not there? + Methods of measure</a:t>
            </a:r>
          </a:p>
          <a:p>
            <a:r>
              <a:rPr lang="en-US" sz="3600" dirty="0">
                <a:solidFill>
                  <a:schemeClr val="bg1">
                    <a:lumMod val="50000"/>
                  </a:schemeClr>
                </a:solidFill>
              </a:rPr>
              <a:t>3. Can you be conscious.. but also unconscious? + Methods of measure</a:t>
            </a:r>
          </a:p>
          <a:p>
            <a:r>
              <a:rPr lang="en-US" sz="3600" dirty="0">
                <a:solidFill>
                  <a:schemeClr val="bg1">
                    <a:lumMod val="50000"/>
                  </a:schemeClr>
                </a:solidFill>
              </a:rPr>
              <a:t>4. Can consciousness arise from stuff that is not brain-matter (i.e. neurons)?</a:t>
            </a:r>
          </a:p>
          <a:p>
            <a:r>
              <a:rPr lang="en-US" sz="3600" dirty="0">
                <a:solidFill>
                  <a:schemeClr val="bg1">
                    <a:lumMod val="50000"/>
                  </a:schemeClr>
                </a:solidFill>
              </a:rPr>
              <a:t>5. Can the "self", our subjective experience, be measured with neuroscience?</a:t>
            </a:r>
          </a:p>
          <a:p>
            <a:pPr marL="0" indent="0">
              <a:buNone/>
            </a:pPr>
            <a:endParaRPr lang="en-US" sz="3600" dirty="0"/>
          </a:p>
        </p:txBody>
      </p:sp>
    </p:spTree>
    <p:extLst>
      <p:ext uri="{BB962C8B-B14F-4D97-AF65-F5344CB8AC3E}">
        <p14:creationId xmlns:p14="http://schemas.microsoft.com/office/powerpoint/2010/main" val="109234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5F7A30-FC86-EE4B-8966-98E5D290641F}"/>
              </a:ext>
            </a:extLst>
          </p:cNvPr>
          <p:cNvSpPr>
            <a:spLocks noGrp="1"/>
          </p:cNvSpPr>
          <p:nvPr>
            <p:ph type="title"/>
          </p:nvPr>
        </p:nvSpPr>
        <p:spPr/>
        <p:txBody>
          <a:bodyPr/>
          <a:lstStyle/>
          <a:p>
            <a:r>
              <a:rPr lang="en-US" dirty="0"/>
              <a:t>Consciousness!</a:t>
            </a:r>
          </a:p>
        </p:txBody>
      </p:sp>
      <p:sp>
        <p:nvSpPr>
          <p:cNvPr id="5" name="Text Placeholder 4">
            <a:extLst>
              <a:ext uri="{FF2B5EF4-FFF2-40B4-BE49-F238E27FC236}">
                <a16:creationId xmlns:a16="http://schemas.microsoft.com/office/drawing/2014/main" id="{A0E0E0FF-74C6-C149-8FF8-9A73EDC4D9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4259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B22A5F1-87AE-D24F-9BFC-AF1793C018E6}"/>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dirty="0"/>
              <a:t>What is consciousness?</a:t>
            </a:r>
          </a:p>
        </p:txBody>
      </p:sp>
      <p:sp>
        <p:nvSpPr>
          <p:cNvPr id="4" name="Content Placeholder 3">
            <a:extLst>
              <a:ext uri="{FF2B5EF4-FFF2-40B4-BE49-F238E27FC236}">
                <a16:creationId xmlns:a16="http://schemas.microsoft.com/office/drawing/2014/main" id="{0197360B-C781-594D-BD1B-B6F90FFCC405}"/>
              </a:ext>
            </a:extLst>
          </p:cNvPr>
          <p:cNvSpPr>
            <a:spLocks noGrp="1"/>
          </p:cNvSpPr>
          <p:nvPr>
            <p:ph idx="1"/>
          </p:nvPr>
        </p:nvSpPr>
        <p:spPr>
          <a:xfrm>
            <a:off x="819912" y="1843088"/>
            <a:ext cx="9311640" cy="4251960"/>
          </a:xfrm>
        </p:spPr>
        <p:txBody>
          <a:bodyPr>
            <a:noAutofit/>
          </a:bodyPr>
          <a:lstStyle/>
          <a:p>
            <a:pPr marL="0" indent="0">
              <a:buNone/>
            </a:pPr>
            <a:r>
              <a:rPr lang="en-US" sz="3600" dirty="0"/>
              <a:t>Contexts in which we use the term “conscious” or “consciousness”:</a:t>
            </a:r>
          </a:p>
          <a:p>
            <a:r>
              <a:rPr lang="en-US" sz="3600" dirty="0"/>
              <a:t>Sleep vs Awake/Alert</a:t>
            </a:r>
          </a:p>
          <a:p>
            <a:r>
              <a:rPr lang="en-US" sz="3600" dirty="0"/>
              <a:t>Aware vs. Unaware</a:t>
            </a:r>
          </a:p>
          <a:p>
            <a:r>
              <a:rPr lang="en-US" sz="3600" dirty="0"/>
              <a:t>Injuries</a:t>
            </a:r>
          </a:p>
          <a:p>
            <a:r>
              <a:rPr lang="en-US" sz="3600" dirty="0"/>
              <a:t>Unconsciously doing something (i.e. without thinking)</a:t>
            </a:r>
          </a:p>
          <a:p>
            <a:r>
              <a:rPr lang="en-US" sz="3600" dirty="0"/>
              <a:t>Humans vs. Animals vs. Non-animals</a:t>
            </a:r>
          </a:p>
          <a:p>
            <a:r>
              <a:rPr lang="en-US" sz="3600" dirty="0"/>
              <a:t>*moral capacity or quality of thinking </a:t>
            </a:r>
            <a:r>
              <a:rPr lang="en-US" sz="3600" dirty="0">
                <a:sym typeface="Wingdings" pitchFamily="2" charset="2"/>
              </a:rPr>
              <a:t> conscientious</a:t>
            </a:r>
            <a:endParaRPr lang="en-US" sz="3600" dirty="0"/>
          </a:p>
        </p:txBody>
      </p:sp>
    </p:spTree>
    <p:extLst>
      <p:ext uri="{BB962C8B-B14F-4D97-AF65-F5344CB8AC3E}">
        <p14:creationId xmlns:p14="http://schemas.microsoft.com/office/powerpoint/2010/main" val="215723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3E9D-30D4-4E46-B772-FB8F237F0BC4}"/>
              </a:ext>
            </a:extLst>
          </p:cNvPr>
          <p:cNvSpPr>
            <a:spLocks noGrp="1"/>
          </p:cNvSpPr>
          <p:nvPr>
            <p:ph type="title"/>
          </p:nvPr>
        </p:nvSpPr>
        <p:spPr/>
        <p:txBody>
          <a:bodyPr>
            <a:normAutofit/>
          </a:bodyPr>
          <a:lstStyle/>
          <a:p>
            <a:r>
              <a:rPr lang="en-US" dirty="0"/>
              <a:t>What is consciousness?</a:t>
            </a:r>
          </a:p>
        </p:txBody>
      </p:sp>
      <p:sp>
        <p:nvSpPr>
          <p:cNvPr id="3" name="Content Placeholder 2">
            <a:extLst>
              <a:ext uri="{FF2B5EF4-FFF2-40B4-BE49-F238E27FC236}">
                <a16:creationId xmlns:a16="http://schemas.microsoft.com/office/drawing/2014/main" id="{CB1939F0-E52C-184F-88D9-EFCA4BAA871D}"/>
              </a:ext>
            </a:extLst>
          </p:cNvPr>
          <p:cNvSpPr>
            <a:spLocks noGrp="1"/>
          </p:cNvSpPr>
          <p:nvPr>
            <p:ph idx="1"/>
          </p:nvPr>
        </p:nvSpPr>
        <p:spPr>
          <a:xfrm>
            <a:off x="838200" y="1855280"/>
            <a:ext cx="10515600" cy="4251960"/>
          </a:xfrm>
        </p:spPr>
        <p:txBody>
          <a:bodyPr>
            <a:noAutofit/>
          </a:bodyPr>
          <a:lstStyle/>
          <a:p>
            <a:pPr marL="0" indent="0">
              <a:buNone/>
            </a:pPr>
            <a:r>
              <a:rPr lang="en-US" sz="3400" dirty="0"/>
              <a:t>Defining ”consciousness”: A conscious person …</a:t>
            </a:r>
          </a:p>
          <a:p>
            <a:r>
              <a:rPr lang="en-US" sz="3400" dirty="0"/>
              <a:t>can think, is aware of that thought, and has the ability to choose and invent.</a:t>
            </a:r>
          </a:p>
          <a:p>
            <a:r>
              <a:rPr lang="en-US" sz="3400" dirty="0"/>
              <a:t>has an awareness of themselves, the events happening around them, and the ability to process them. </a:t>
            </a:r>
          </a:p>
          <a:p>
            <a:r>
              <a:rPr lang="en-US" sz="3400" dirty="0"/>
              <a:t>is able to reflect on the past and plan for the future. </a:t>
            </a:r>
          </a:p>
          <a:p>
            <a:r>
              <a:rPr lang="en-US" sz="3400" dirty="0"/>
              <a:t>is awake, as opposed to asleep or in a coma</a:t>
            </a:r>
          </a:p>
          <a:p>
            <a:r>
              <a:rPr lang="en-US" sz="3400" dirty="0"/>
              <a:t>is in control of thoughts and actions</a:t>
            </a:r>
          </a:p>
          <a:p>
            <a:r>
              <a:rPr lang="en-US" sz="3400" dirty="0"/>
              <a:t>can connect with other consciousnesses</a:t>
            </a:r>
          </a:p>
        </p:txBody>
      </p:sp>
    </p:spTree>
    <p:extLst>
      <p:ext uri="{BB962C8B-B14F-4D97-AF65-F5344CB8AC3E}">
        <p14:creationId xmlns:p14="http://schemas.microsoft.com/office/powerpoint/2010/main" val="8967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EC2E-E88A-0342-A930-6C2312A1C291}"/>
              </a:ext>
            </a:extLst>
          </p:cNvPr>
          <p:cNvSpPr>
            <a:spLocks noGrp="1"/>
          </p:cNvSpPr>
          <p:nvPr>
            <p:ph type="title"/>
          </p:nvPr>
        </p:nvSpPr>
        <p:spPr/>
        <p:txBody>
          <a:bodyPr/>
          <a:lstStyle/>
          <a:p>
            <a:r>
              <a:rPr lang="en-US" dirty="0"/>
              <a:t>Poll: where do you draw the line?</a:t>
            </a:r>
          </a:p>
        </p:txBody>
      </p:sp>
      <p:sp>
        <p:nvSpPr>
          <p:cNvPr id="3" name="Content Placeholder 2">
            <a:extLst>
              <a:ext uri="{FF2B5EF4-FFF2-40B4-BE49-F238E27FC236}">
                <a16:creationId xmlns:a16="http://schemas.microsoft.com/office/drawing/2014/main" id="{90B2D9FF-9B09-834C-ACDF-35D62113DEC9}"/>
              </a:ext>
            </a:extLst>
          </p:cNvPr>
          <p:cNvSpPr>
            <a:spLocks noGrp="1"/>
          </p:cNvSpPr>
          <p:nvPr>
            <p:ph idx="1"/>
          </p:nvPr>
        </p:nvSpPr>
        <p:spPr>
          <a:xfrm>
            <a:off x="196596" y="3930903"/>
            <a:ext cx="11798808" cy="4251960"/>
          </a:xfrm>
        </p:spPr>
        <p:txBody>
          <a:bodyPr>
            <a:normAutofit/>
          </a:bodyPr>
          <a:lstStyle/>
          <a:p>
            <a:r>
              <a:rPr lang="en-US" sz="4000" dirty="0"/>
              <a:t>Why think robots aren’t “conscious” in the way that we are? What's the difference between them and us?</a:t>
            </a:r>
          </a:p>
          <a:p>
            <a:r>
              <a:rPr lang="en-US" sz="4000" dirty="0"/>
              <a:t>What do we mean when we say something is conscious? What are we saying that they are capable of doing?</a:t>
            </a:r>
          </a:p>
          <a:p>
            <a:endParaRPr lang="en-US" sz="4000" dirty="0"/>
          </a:p>
        </p:txBody>
      </p:sp>
      <p:pic>
        <p:nvPicPr>
          <p:cNvPr id="4" name="Picture 3">
            <a:extLst>
              <a:ext uri="{FF2B5EF4-FFF2-40B4-BE49-F238E27FC236}">
                <a16:creationId xmlns:a16="http://schemas.microsoft.com/office/drawing/2014/main" id="{51411C9E-1478-2D44-B5CA-FF885AD97554}"/>
              </a:ext>
            </a:extLst>
          </p:cNvPr>
          <p:cNvPicPr>
            <a:picLocks noChangeAspect="1"/>
          </p:cNvPicPr>
          <p:nvPr/>
        </p:nvPicPr>
        <p:blipFill>
          <a:blip r:embed="rId2"/>
          <a:stretch>
            <a:fillRect/>
          </a:stretch>
        </p:blipFill>
        <p:spPr>
          <a:xfrm>
            <a:off x="838200" y="1771397"/>
            <a:ext cx="8420100" cy="2311400"/>
          </a:xfrm>
          <a:prstGeom prst="rect">
            <a:avLst/>
          </a:prstGeom>
        </p:spPr>
      </p:pic>
      <p:pic>
        <p:nvPicPr>
          <p:cNvPr id="5" name="Picture 4">
            <a:extLst>
              <a:ext uri="{FF2B5EF4-FFF2-40B4-BE49-F238E27FC236}">
                <a16:creationId xmlns:a16="http://schemas.microsoft.com/office/drawing/2014/main" id="{4791D35C-3087-3840-ABB5-DEE040E7801D}"/>
              </a:ext>
            </a:extLst>
          </p:cNvPr>
          <p:cNvPicPr>
            <a:picLocks noChangeAspect="1"/>
          </p:cNvPicPr>
          <p:nvPr/>
        </p:nvPicPr>
        <p:blipFill>
          <a:blip r:embed="rId3"/>
          <a:stretch>
            <a:fillRect/>
          </a:stretch>
        </p:blipFill>
        <p:spPr>
          <a:xfrm>
            <a:off x="9258300" y="2269454"/>
            <a:ext cx="1570490" cy="1315285"/>
          </a:xfrm>
          <a:prstGeom prst="rect">
            <a:avLst/>
          </a:prstGeom>
        </p:spPr>
      </p:pic>
    </p:spTree>
    <p:extLst>
      <p:ext uri="{BB962C8B-B14F-4D97-AF65-F5344CB8AC3E}">
        <p14:creationId xmlns:p14="http://schemas.microsoft.com/office/powerpoint/2010/main" val="2909358525"/>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412435"/>
      </a:dk2>
      <a:lt2>
        <a:srgbClr val="E2E4E8"/>
      </a:lt2>
      <a:accent1>
        <a:srgbClr val="C3994D"/>
      </a:accent1>
      <a:accent2>
        <a:srgbClr val="B1563B"/>
      </a:accent2>
      <a:accent3>
        <a:srgbClr val="C34D63"/>
      </a:accent3>
      <a:accent4>
        <a:srgbClr val="B13B83"/>
      </a:accent4>
      <a:accent5>
        <a:srgbClr val="C14DC3"/>
      </a:accent5>
      <a:accent6>
        <a:srgbClr val="7D3BB1"/>
      </a:accent6>
      <a:hlink>
        <a:srgbClr val="C043AE"/>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1311</Words>
  <Application>Microsoft Macintosh PowerPoint</Application>
  <PresentationFormat>Widescreen</PresentationFormat>
  <Paragraphs>116</Paragraphs>
  <Slides>18</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Modern Love</vt:lpstr>
      <vt:lpstr>The Hand</vt:lpstr>
      <vt:lpstr>Wingdings</vt:lpstr>
      <vt:lpstr>SketchyVTI</vt:lpstr>
      <vt:lpstr>Searching for Minds, Empirically:  Introduction to Neuroscience of Consciousness </vt:lpstr>
      <vt:lpstr>Today’s Agenda</vt:lpstr>
      <vt:lpstr>PowerPoint Presentation</vt:lpstr>
      <vt:lpstr>PowerPoint Presentation</vt:lpstr>
      <vt:lpstr>Course overview &amp; objectives</vt:lpstr>
      <vt:lpstr>Consciousness!</vt:lpstr>
      <vt:lpstr>PowerPoint Presentation</vt:lpstr>
      <vt:lpstr>What is consciousness?</vt:lpstr>
      <vt:lpstr>Poll: where do you draw the line?</vt:lpstr>
      <vt:lpstr>Consciousness!</vt:lpstr>
      <vt:lpstr>PowerPoint Presentation</vt:lpstr>
      <vt:lpstr>Phenomenal vs. Access Consciousness</vt:lpstr>
      <vt:lpstr>The empirical question</vt:lpstr>
      <vt:lpstr>What is needed for consciousness?</vt:lpstr>
      <vt:lpstr>The mind-body problem</vt:lpstr>
      <vt:lpstr>Preview of Week 2</vt:lpstr>
      <vt:lpstr>Extra readings &amp; materials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for Minds, Metaphysically:  Introduction to Philosophy of Consciousness </dc:title>
  <dc:creator>Youngzie Lee</dc:creator>
  <cp:lastModifiedBy>Youngzie Lee</cp:lastModifiedBy>
  <cp:revision>33</cp:revision>
  <dcterms:created xsi:type="dcterms:W3CDTF">2020-07-11T09:17:19Z</dcterms:created>
  <dcterms:modified xsi:type="dcterms:W3CDTF">2020-07-11T20:44:24Z</dcterms:modified>
</cp:coreProperties>
</file>